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3" r:id="rId3"/>
    <p:sldId id="343" r:id="rId4"/>
    <p:sldId id="344" r:id="rId5"/>
    <p:sldId id="264" r:id="rId6"/>
    <p:sldId id="310" r:id="rId7"/>
    <p:sldId id="262" r:id="rId8"/>
    <p:sldId id="314" r:id="rId9"/>
    <p:sldId id="349" r:id="rId10"/>
    <p:sldId id="334" r:id="rId11"/>
    <p:sldId id="331" r:id="rId12"/>
    <p:sldId id="337" r:id="rId13"/>
    <p:sldId id="348" r:id="rId14"/>
    <p:sldId id="276" r:id="rId15"/>
    <p:sldId id="280" r:id="rId16"/>
    <p:sldId id="289" r:id="rId17"/>
    <p:sldId id="345" r:id="rId18"/>
    <p:sldId id="347" r:id="rId19"/>
    <p:sldId id="342" r:id="rId20"/>
    <p:sldId id="286" r:id="rId21"/>
    <p:sldId id="294" r:id="rId22"/>
    <p:sldId id="284" r:id="rId23"/>
    <p:sldId id="285" r:id="rId24"/>
    <p:sldId id="309" r:id="rId25"/>
    <p:sldId id="30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41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3DD6C-0945-4DA4-8CDD-956A7873634D}" type="datetimeFigureOut">
              <a:rPr lang="es-ES" smtClean="0"/>
              <a:pPr/>
              <a:t>02/09/2020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1ADD6-17CC-4357-A666-76675CC7B9D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1ADD6-17CC-4357-A666-76675CC7B9D5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3DE34-1441-47E2-9F6F-9D091CEC2104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81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1ADD6-17CC-4357-A666-76675CC7B9D5}" type="slidenum">
              <a:rPr lang="ca-ES" smtClean="0"/>
              <a:pPr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4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ciM74YZrHFbS_M&amp;tbnid=eZiDGu76_nTrDM:&amp;ved=0CAUQjRw&amp;url=http://www.panoramio.com/photo/11321039&amp;ei=YCYdUYLFIoiQhQfyxoDoCQ&amp;psig=AFQjCNGdjDJxpsq9OsVeruzVs64ziCe0KQ&amp;ust=136095115590241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//upload.wikimedia.org/wikipedia/commons/5/54/Carpobrotus_edulis_(plants).jpg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18.jpe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frm=1&amp;source=images&amp;cd=&amp;cad=rja&amp;docid=ui6iwCD6tBeNAM&amp;tbnid=nBE-CWaQ7Hgp8M:&amp;ved=0CAUQjRw&amp;url=http://www.elbatiblog.com/2012/08/flores-de-cuchillo-descripcion-y.html&amp;ei=hkIdUcXwDo-1hAfEuYCgBg&amp;psig=AFQjCNFs8qhJeFZIbgR_ToONy5lOj2i4Vg&amp;ust=1360958462701649" TargetMode="External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hyperlink" Target="http://www.google.es/url?sa=i&amp;rct=j&amp;q=&amp;esrc=s&amp;frm=1&amp;source=images&amp;cd=&amp;cad=rja&amp;docid=PYDmNRM8y3EC-M&amp;tbnid=Ay3bvhN1Fwvd7M:&amp;ved=0CAUQjRw&amp;url=http://ichn.iec.cat/bages/z-humides/Imatges%20grans/joncboval.htm&amp;ei=MT4dUbS3OsnLhAeJn4CgBw&amp;psig=AFQjCNHmcxYHe0Q2T99rZRs3cWNhl4Qosw&amp;ust=13609573563975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cad=rja&amp;docid=dnMnlDlZLWZE2M&amp;tbnid=L1jQf6kW05qEqM:&amp;ved=0CAUQjRw&amp;url=http://tempspalamos.blogspot.com/2009_05_01_archive.html&amp;ei=ekMdUZXGHYGIhQe854GoDg&amp;psig=AFQjCNGdUJTWVSI2Q9wxILm7lofL86KQcQ&amp;ust=1360958692800012" TargetMode="External"/><Relationship Id="rId5" Type="http://schemas.openxmlformats.org/officeDocument/2006/relationships/image" Target="../media/image69.jpeg"/><Relationship Id="rId4" Type="http://schemas.openxmlformats.org/officeDocument/2006/relationships/hyperlink" Target="http://www.google.es/url?sa=i&amp;rct=j&amp;q=&amp;esrc=s&amp;frm=1&amp;source=images&amp;cd=&amp;cad=rja&amp;docid=TUsMdeo48hRYEM&amp;tbnid=XYSiFzf5w7MK2M:&amp;ved=0CAUQjRw&amp;url=http://floresherruzo.com/site/index2.php?page=shop.product_details&amp;flypage=flypage.tpl&amp;product_id=49&amp;category_id=62&amp;option=com_virtuemart&amp;Itemid=94&amp;ei=5D4dUZ3LF4HBhAfP8IGAAw&amp;psig=AFQjCNE7DNf2mWpejnMMeHZHrf1z-p6W5w&amp;ust=1360957536787265" TargetMode="External"/><Relationship Id="rId9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cad=rja&amp;docid=CRzCSUpZcGvwZM&amp;tbnid=IrAJ4Fjo9h-EpM:&amp;ved=0CAUQjRw&amp;url=http://www.petclic.es/las-mascotas/tortuga-florida/tortuga-florida&amp;ei=VUYdUbPcH4nMhAfEhoGoDQ&amp;psig=AFQjCNGGi8NaxfqoSPPm-E39FnhTLDbyjw&amp;ust=1360959417285870" TargetMode="Externa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52928" cy="1830065"/>
          </a:xfrm>
        </p:spPr>
        <p:txBody>
          <a:bodyPr>
            <a:normAutofit fontScale="90000"/>
          </a:bodyPr>
          <a:lstStyle/>
          <a:p>
            <a:r>
              <a:rPr lang="ca-ES" dirty="0"/>
              <a:t>LES ESPÈCIES EXÒTIQUES INVASORES EN ELS ECOSISTEMES NATURALS I LA BIODIVERSITAT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632848" cy="170304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ca-ES" sz="1900" b="1" dirty="0">
                <a:solidFill>
                  <a:schemeClr val="tx1"/>
                </a:solidFill>
              </a:rPr>
              <a:t>Projecte: “</a:t>
            </a:r>
            <a:r>
              <a:rPr lang="ca-ES" sz="2400" b="1" dirty="0">
                <a:solidFill>
                  <a:schemeClr val="tx1"/>
                </a:solidFill>
              </a:rPr>
              <a:t>INVACAT</a:t>
            </a:r>
            <a:r>
              <a:rPr lang="ca-ES" sz="1900" b="1" dirty="0">
                <a:solidFill>
                  <a:schemeClr val="tx1"/>
                </a:solidFill>
              </a:rPr>
              <a:t>. </a:t>
            </a:r>
            <a:r>
              <a:rPr lang="es-ES" sz="1900" b="1" dirty="0">
                <a:solidFill>
                  <a:schemeClr val="tx1"/>
                </a:solidFill>
              </a:rPr>
              <a:t>Les </a:t>
            </a:r>
            <a:r>
              <a:rPr lang="es-ES" sz="1900" b="1" dirty="0" err="1">
                <a:solidFill>
                  <a:schemeClr val="tx1"/>
                </a:solidFill>
              </a:rPr>
              <a:t>espècies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exòtiques</a:t>
            </a:r>
            <a:r>
              <a:rPr lang="es-ES" sz="1900" b="1" dirty="0">
                <a:solidFill>
                  <a:schemeClr val="tx1"/>
                </a:solidFill>
              </a:rPr>
              <a:t> invasores en </a:t>
            </a:r>
            <a:r>
              <a:rPr lang="es-ES" sz="1900" b="1" dirty="0" err="1">
                <a:solidFill>
                  <a:schemeClr val="tx1"/>
                </a:solidFill>
              </a:rPr>
              <a:t>els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ecosistemes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naturals</a:t>
            </a:r>
            <a:r>
              <a:rPr lang="es-ES" sz="1900" b="1" dirty="0">
                <a:solidFill>
                  <a:schemeClr val="tx1"/>
                </a:solidFill>
              </a:rPr>
              <a:t> de Catalunya: </a:t>
            </a:r>
            <a:r>
              <a:rPr lang="es-ES" sz="1900" b="1" dirty="0" err="1">
                <a:solidFill>
                  <a:schemeClr val="tx1"/>
                </a:solidFill>
              </a:rPr>
              <a:t>sensibilització</a:t>
            </a:r>
            <a:r>
              <a:rPr lang="es-ES" sz="1900" b="1" dirty="0">
                <a:solidFill>
                  <a:schemeClr val="tx1"/>
                </a:solidFill>
              </a:rPr>
              <a:t> ambiental i </a:t>
            </a:r>
            <a:r>
              <a:rPr lang="es-ES" sz="1900" b="1" dirty="0" err="1">
                <a:solidFill>
                  <a:schemeClr val="tx1"/>
                </a:solidFill>
              </a:rPr>
              <a:t>campanyes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d’eradicació</a:t>
            </a:r>
            <a:r>
              <a:rPr lang="ca-ES" sz="1900" b="1" dirty="0">
                <a:solidFill>
                  <a:schemeClr val="tx1"/>
                </a:solidFill>
              </a:rPr>
              <a:t>" </a:t>
            </a:r>
            <a:r>
              <a:rPr lang="ca-ES" sz="1900" cap="small" dirty="0">
                <a:solidFill>
                  <a:schemeClr val="tx1"/>
                </a:solidFill>
              </a:rPr>
              <a:t>              </a:t>
            </a:r>
            <a:endParaRPr lang="ca-ES" sz="1900" dirty="0">
              <a:solidFill>
                <a:schemeClr val="tx1"/>
              </a:solidFill>
            </a:endParaRPr>
          </a:p>
          <a:p>
            <a:endParaRPr lang="ca-E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133158" y="5373216"/>
            <a:ext cx="1584176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Organitza: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14558" y="5376391"/>
            <a:ext cx="2449730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Amb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el suport de</a:t>
            </a:r>
            <a:r>
              <a:rPr kumimoji="0" lang="ca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ca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a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1 Imagen" descr="LOGO BIOSFERA COMPLERT 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5661248"/>
            <a:ext cx="2137889" cy="94338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7419B41-7DDA-4F30-A8D4-3445F7D6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67" y="5821937"/>
            <a:ext cx="3357617" cy="70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L’autòcton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00298" y="214290"/>
            <a:ext cx="4614866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CANYÍS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600" i="1" dirty="0" err="1">
                <a:latin typeface="+mj-lt"/>
                <a:ea typeface="+mj-ea"/>
                <a:cs typeface="+mj-cs"/>
              </a:rPr>
              <a:t>Phragmites</a:t>
            </a:r>
            <a:r>
              <a:rPr lang="ca-ES" sz="3600" i="1" dirty="0">
                <a:latin typeface="+mj-lt"/>
                <a:ea typeface="+mj-ea"/>
                <a:cs typeface="+mj-cs"/>
              </a:rPr>
              <a:t> </a:t>
            </a:r>
            <a:r>
              <a:rPr lang="ca-ES" sz="3600" i="1" dirty="0" err="1">
                <a:latin typeface="+mj-lt"/>
                <a:ea typeface="+mj-ea"/>
                <a:cs typeface="+mj-cs"/>
              </a:rPr>
              <a:t>australis</a:t>
            </a:r>
            <a:endParaRPr kumimoji="0" lang="ca-E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Image result for Unio man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1" name="10 Imagen" descr="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3529"/>
            <a:ext cx="432048" cy="4611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15716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La nostra canya autòctona.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5720" y="5643578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Típica de zones humides i ribes de rius on forma colònies prou denses.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940152" y="5652953"/>
            <a:ext cx="294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Es feia servir per fer sostres!</a:t>
            </a:r>
          </a:p>
        </p:txBody>
      </p:sp>
      <p:pic>
        <p:nvPicPr>
          <p:cNvPr id="9" name="8 Imagen" descr="Canyissar_Aiguamolls_DeltaEb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4429124" cy="3321844"/>
          </a:xfrm>
          <a:prstGeom prst="rect">
            <a:avLst/>
          </a:prstGeom>
        </p:spPr>
      </p:pic>
      <p:pic>
        <p:nvPicPr>
          <p:cNvPr id="10" name="9 Imagen" descr="Canyissar_Aiguamolls_DeltaEbre3.jpg"/>
          <p:cNvPicPr>
            <a:picLocks noChangeAspect="1"/>
          </p:cNvPicPr>
          <p:nvPr/>
        </p:nvPicPr>
        <p:blipFill>
          <a:blip r:embed="rId4" cstate="print"/>
          <a:srcRect t="20512" r="9615"/>
          <a:stretch>
            <a:fillRect/>
          </a:stretch>
        </p:blipFill>
        <p:spPr>
          <a:xfrm>
            <a:off x="3786182" y="2214554"/>
            <a:ext cx="2166164" cy="1428760"/>
          </a:xfrm>
          <a:prstGeom prst="rect">
            <a:avLst/>
          </a:prstGeom>
        </p:spPr>
      </p:pic>
      <p:pic>
        <p:nvPicPr>
          <p:cNvPr id="31746" name="Picture 2" descr="Phragmites, Woodwalton Fen NNR - geograph.org.uk - 66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1146" y="1857364"/>
            <a:ext cx="2662921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57224" y="1428736"/>
            <a:ext cx="385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Per construcció, instruments, horticultura</a:t>
            </a:r>
          </a:p>
          <a:p>
            <a:endParaRPr lang="ca-ES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Necessita humitat al terra (creix vora rius, estanys, costa...)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6643702" y="214290"/>
            <a:ext cx="2005295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alibri" charset="0"/>
              </a:rPr>
              <a:t>MOLT INVASORA!!!!</a:t>
            </a:r>
            <a:endParaRPr lang="es-ES" dirty="0">
              <a:latin typeface="Calibri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000528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600" dirty="0"/>
              <a:t>CANYA</a:t>
            </a:r>
            <a:br>
              <a:rPr lang="ca-ES" sz="3600" dirty="0"/>
            </a:br>
            <a:r>
              <a:rPr lang="ca-ES" sz="3600" i="1" dirty="0" err="1"/>
              <a:t>Arundo</a:t>
            </a:r>
            <a:r>
              <a:rPr lang="ca-ES" sz="3600" i="1" dirty="0"/>
              <a:t> </a:t>
            </a:r>
            <a:r>
              <a:rPr lang="ca-ES" sz="3600" i="1" dirty="0" err="1"/>
              <a:t>donax</a:t>
            </a:r>
            <a:endParaRPr lang="ca-ES" sz="3600" i="1" dirty="0"/>
          </a:p>
        </p:txBody>
      </p:sp>
      <p:pic>
        <p:nvPicPr>
          <p:cNvPr id="9" name="8 Imagen" descr="Arundo_donax_RraS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110118" cy="414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2" name="Picture 2" descr="http://ichn.iec.cat/Bages/ribera/imatges%20grans/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00372"/>
            <a:ext cx="3714776" cy="240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500034" y="5715016"/>
            <a:ext cx="83582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1. Fa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formacions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molt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denses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que no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deixen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crèixer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a les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espècies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natives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2. Té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tiges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molt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profundes que fan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molt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díficil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seva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eradicció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3. Es dispersa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fàcilment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amb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riuades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.</a:t>
            </a:r>
            <a:endParaRPr lang="ca-ES" sz="21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10 Imagen" descr="Cr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88640"/>
            <a:ext cx="397901" cy="4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976664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UNGLA DE GAT O BÀLSAM</a:t>
            </a:r>
            <a:br>
              <a:rPr lang="ca-ES" sz="4000" dirty="0"/>
            </a:br>
            <a:r>
              <a:rPr lang="ca-ES" sz="4000" i="1" dirty="0" err="1"/>
              <a:t>Carpobrotus</a:t>
            </a:r>
            <a:r>
              <a:rPr lang="ca-ES" sz="4000" i="1" dirty="0"/>
              <a:t> </a:t>
            </a:r>
            <a:r>
              <a:rPr lang="ca-ES" sz="4000" i="1" dirty="0" err="1"/>
              <a:t>spp</a:t>
            </a:r>
            <a:r>
              <a:rPr lang="ca-ES" sz="4000" i="1" dirty="0"/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15339" y="1793266"/>
            <a:ext cx="42491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EL BÀLSAM, S’HA UTILITZAT MOLT EN JARDINERIA I COM A ESTABILITZADORA DE DUNES. </a:t>
            </a:r>
          </a:p>
          <a:p>
            <a:endParaRPr lang="ca-ES" sz="2000" dirty="0"/>
          </a:p>
          <a:p>
            <a:r>
              <a:rPr lang="ca-ES" sz="2000" dirty="0"/>
              <a:t>AMENAÇA LA DIVERSITAT DE PLANTES AUTÒCTONES DE BAIX PORT: </a:t>
            </a:r>
          </a:p>
          <a:p>
            <a:endParaRPr lang="ca-ES" sz="2000" dirty="0"/>
          </a:p>
          <a:p>
            <a:r>
              <a:rPr lang="ca-ES" sz="2000" dirty="0"/>
              <a:t>- OCUPA TOT L’ESPAI</a:t>
            </a:r>
          </a:p>
          <a:p>
            <a:r>
              <a:rPr lang="ca-ES" sz="2000" dirty="0"/>
              <a:t>- BLOQUEJA EL PAS DE LA LLUM </a:t>
            </a:r>
          </a:p>
          <a:p>
            <a:r>
              <a:rPr lang="ca-ES" sz="2000" dirty="0"/>
              <a:t>- USURPA L’AIGUA DISPONIBLE</a:t>
            </a:r>
          </a:p>
        </p:txBody>
      </p:sp>
      <p:pic>
        <p:nvPicPr>
          <p:cNvPr id="10" name="9 Imagen" descr="Cr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1792"/>
            <a:ext cx="397901" cy="422912"/>
          </a:xfrm>
          <a:prstGeom prst="rect">
            <a:avLst/>
          </a:prstGeom>
        </p:spPr>
      </p:pic>
      <p:pic>
        <p:nvPicPr>
          <p:cNvPr id="14" name="Picture 6" descr="http://mw2.google.com/mw-panoramio/photos/medium/11321039.jpg">
            <a:hlinkClick r:id="rId3"/>
            <a:extLst>
              <a:ext uri="{FF2B5EF4-FFF2-40B4-BE49-F238E27FC236}">
                <a16:creationId xmlns:a16="http://schemas.microsoft.com/office/drawing/2014/main" id="{FCE10747-10CA-4518-A30C-DDB7D8FDB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6" y="4725144"/>
            <a:ext cx="2498243" cy="1872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le:Carpobrotus edulis (plants).jpg">
            <a:hlinkClick r:id="rId5"/>
            <a:extLst>
              <a:ext uri="{FF2B5EF4-FFF2-40B4-BE49-F238E27FC236}">
                <a16:creationId xmlns:a16="http://schemas.microsoft.com/office/drawing/2014/main" id="{EF6B7A3C-F389-432A-86C2-44C49010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" y="1672509"/>
            <a:ext cx="3979097" cy="298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7 CuadroTexto">
            <a:extLst>
              <a:ext uri="{FF2B5EF4-FFF2-40B4-BE49-F238E27FC236}">
                <a16:creationId xmlns:a16="http://schemas.microsoft.com/office/drawing/2014/main" id="{990C130C-B641-4937-B74A-2043E538EC3B}"/>
              </a:ext>
            </a:extLst>
          </p:cNvPr>
          <p:cNvSpPr txBox="1"/>
          <p:nvPr/>
        </p:nvSpPr>
        <p:spPr>
          <a:xfrm>
            <a:off x="3347864" y="5714942"/>
            <a:ext cx="538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SÓN PLANTES ORIGINÀRIES DEL SUD D’ÀFRICA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641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161311"/>
            <a:ext cx="4392488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MOSQUIT TIGRE</a:t>
            </a:r>
            <a:br>
              <a:rPr lang="ca-ES" sz="4000" dirty="0"/>
            </a:br>
            <a:r>
              <a:rPr lang="ca-ES" sz="4000" i="1" dirty="0"/>
              <a:t>Aedes </a:t>
            </a:r>
            <a:r>
              <a:rPr lang="ca-ES" sz="4000" i="1" dirty="0" err="1"/>
              <a:t>albopictus</a:t>
            </a:r>
            <a:endParaRPr lang="ca-ES" sz="40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6664" y="3717032"/>
            <a:ext cx="8810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dirty="0">
                <a:ea typeface="Arial Unicode MS" pitchFamily="34" charset="-128"/>
              </a:rPr>
              <a:t>Es diferencia del mosquit comú per les ratlles blanques al cap, el cos i les potes.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419872" y="4566027"/>
            <a:ext cx="5544616" cy="20313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100" dirty="0">
                <a:ea typeface="Arial Unicode MS" pitchFamily="34" charset="-128"/>
              </a:rPr>
              <a:t>La mesura </a:t>
            </a:r>
            <a:r>
              <a:rPr lang="es-ES" sz="2100" dirty="0" err="1">
                <a:ea typeface="Arial Unicode MS" pitchFamily="34" charset="-128"/>
              </a:rPr>
              <a:t>més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eficaç</a:t>
            </a:r>
            <a:r>
              <a:rPr lang="es-ES" sz="2100" dirty="0">
                <a:ea typeface="Arial Unicode MS" pitchFamily="34" charset="-128"/>
              </a:rPr>
              <a:t> per evitar-</a:t>
            </a:r>
            <a:r>
              <a:rPr lang="es-ES" sz="2100" dirty="0" err="1">
                <a:ea typeface="Arial Unicode MS" pitchFamily="34" charset="-128"/>
              </a:rPr>
              <a:t>ne</a:t>
            </a:r>
            <a:r>
              <a:rPr lang="es-ES" sz="2100" dirty="0">
                <a:ea typeface="Arial Unicode MS" pitchFamily="34" charset="-128"/>
              </a:rPr>
              <a:t> la </a:t>
            </a:r>
            <a:r>
              <a:rPr lang="es-ES" sz="2100" dirty="0" err="1">
                <a:ea typeface="Arial Unicode MS" pitchFamily="34" charset="-128"/>
              </a:rPr>
              <a:t>proliferació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és</a:t>
            </a:r>
            <a:r>
              <a:rPr lang="es-ES" sz="2100" dirty="0">
                <a:ea typeface="Arial Unicode MS" pitchFamily="34" charset="-128"/>
              </a:rPr>
              <a:t> eliminar </a:t>
            </a:r>
            <a:r>
              <a:rPr lang="es-ES" sz="2100" dirty="0" err="1">
                <a:ea typeface="Arial Unicode MS" pitchFamily="34" charset="-128"/>
              </a:rPr>
              <a:t>els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llocs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amb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aigua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on</a:t>
            </a:r>
            <a:r>
              <a:rPr lang="es-ES" sz="2100" dirty="0">
                <a:ea typeface="Arial Unicode MS" pitchFamily="34" charset="-128"/>
              </a:rPr>
              <a:t> es </a:t>
            </a:r>
            <a:r>
              <a:rPr lang="es-ES" sz="2100" dirty="0" err="1">
                <a:ea typeface="Arial Unicode MS" pitchFamily="34" charset="-128"/>
              </a:rPr>
              <a:t>reprodueixen</a:t>
            </a:r>
            <a:r>
              <a:rPr lang="es-ES" sz="2100" dirty="0">
                <a:ea typeface="Arial Unicode MS" pitchFamily="34" charset="-128"/>
              </a:rPr>
              <a:t>. </a:t>
            </a:r>
          </a:p>
          <a:p>
            <a:r>
              <a:rPr lang="es-ES" sz="2100" dirty="0">
                <a:ea typeface="Arial Unicode MS" pitchFamily="34" charset="-128"/>
              </a:rPr>
              <a:t>T</a:t>
            </a:r>
            <a:r>
              <a:rPr lang="ca-ES" sz="2100" dirty="0">
                <a:ea typeface="Arial Unicode MS" pitchFamily="34" charset="-128"/>
              </a:rPr>
              <a:t>é la capacitat d'actuar com a vector (transmissor) d'algunes malalties, com les produïdes pels virus </a:t>
            </a:r>
            <a:r>
              <a:rPr lang="ca-ES" sz="2100" dirty="0" err="1">
                <a:ea typeface="Arial Unicode MS" pitchFamily="34" charset="-128"/>
              </a:rPr>
              <a:t>Chikungunya</a:t>
            </a:r>
            <a:r>
              <a:rPr lang="ca-ES" sz="2100" dirty="0">
                <a:ea typeface="Arial Unicode MS" pitchFamily="34" charset="-128"/>
              </a:rPr>
              <a:t>, Dengue i </a:t>
            </a:r>
            <a:r>
              <a:rPr lang="ca-ES" sz="2100" dirty="0" err="1">
                <a:ea typeface="Arial Unicode MS" pitchFamily="34" charset="-128"/>
              </a:rPr>
              <a:t>Zika</a:t>
            </a:r>
            <a:r>
              <a:rPr lang="ca-ES" sz="2100" dirty="0">
                <a:ea typeface="Arial Unicode MS" pitchFamily="34" charset="-128"/>
              </a:rPr>
              <a:t>. </a:t>
            </a:r>
            <a:endParaRPr lang="ca-ES" dirty="0"/>
          </a:p>
        </p:txBody>
      </p:sp>
      <p:pic>
        <p:nvPicPr>
          <p:cNvPr id="14" name="13 Imagen" descr="Cr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899" y="233319"/>
            <a:ext cx="397901" cy="4229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44CE07-74EE-4CDF-B63E-B219B7D5E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6" y="1532626"/>
            <a:ext cx="3944954" cy="22157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FC8BE9-D2E7-4805-901E-435616EC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58" y="1532626"/>
            <a:ext cx="3382666" cy="22265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FB87F1-5448-4C46-A85B-8673090A5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3" y="4287831"/>
            <a:ext cx="2659143" cy="24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L’autòcton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00298" y="214290"/>
            <a:ext cx="4614866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NÀIADES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600" i="1" dirty="0" err="1">
                <a:latin typeface="+mj-lt"/>
                <a:ea typeface="+mj-ea"/>
                <a:cs typeface="+mj-cs"/>
              </a:rPr>
              <a:t>Unio</a:t>
            </a:r>
            <a:r>
              <a:rPr lang="ca-ES" sz="3600" i="1" dirty="0">
                <a:latin typeface="+mj-lt"/>
                <a:ea typeface="+mj-ea"/>
                <a:cs typeface="+mj-cs"/>
              </a:rPr>
              <a:t> </a:t>
            </a:r>
            <a:r>
              <a:rPr lang="ca-ES" sz="3600" dirty="0" err="1">
                <a:latin typeface="+mj-lt"/>
                <a:ea typeface="+mj-ea"/>
                <a:cs typeface="+mj-cs"/>
              </a:rPr>
              <a:t>sp</a:t>
            </a:r>
            <a:r>
              <a:rPr lang="ca-ES" sz="3600" dirty="0">
                <a:latin typeface="+mj-lt"/>
                <a:ea typeface="+mj-ea"/>
                <a:cs typeface="+mj-cs"/>
              </a:rPr>
              <a:t>.</a:t>
            </a:r>
            <a:endParaRPr kumimoji="0" lang="ca-E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48478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BIVALVES  DE RIU AUTÒCTONES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44" y="2214554"/>
            <a:ext cx="68054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PROBLEMÀTICA: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Poblacions en regressió (desapareixen).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Mala qualitat dels rius i del bosc de ribera.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Greument afectada pel musclo zebrat.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pic>
        <p:nvPicPr>
          <p:cNvPr id="8" name="7 Imagen" descr="Unio_mancus2_A_MRKVICKA.jpg"/>
          <p:cNvPicPr>
            <a:picLocks noChangeAspect="1"/>
          </p:cNvPicPr>
          <p:nvPr/>
        </p:nvPicPr>
        <p:blipFill>
          <a:blip r:embed="rId2" cstate="print"/>
          <a:srcRect l="11562" t="26094" r="9687" b="17656"/>
          <a:stretch>
            <a:fillRect/>
          </a:stretch>
        </p:blipFill>
        <p:spPr>
          <a:xfrm>
            <a:off x="285720" y="3786190"/>
            <a:ext cx="5072066" cy="241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5715008" y="4572008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S’ESTÀ INTENTANT LA CRIA EN CAPTIVITAT PER A POSTERIORS ALLIBERAMENTS! </a:t>
            </a:r>
          </a:p>
          <a:p>
            <a:endParaRPr lang="ca-ES" sz="2000" b="1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RESULTATS POSITIUS</a:t>
            </a:r>
          </a:p>
        </p:txBody>
      </p:sp>
      <p:sp>
        <p:nvSpPr>
          <p:cNvPr id="40962" name="AutoShape 2" descr="Image result for Unio man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" name="9 Imagen" descr="2.jpg"/>
          <p:cNvPicPr>
            <a:picLocks noChangeAspect="1"/>
          </p:cNvPicPr>
          <p:nvPr/>
        </p:nvPicPr>
        <p:blipFill>
          <a:blip r:embed="rId3" cstate="print"/>
          <a:srcRect l="6054" t="5763" r="14844" b="4433"/>
          <a:stretch>
            <a:fillRect/>
          </a:stretch>
        </p:blipFill>
        <p:spPr>
          <a:xfrm>
            <a:off x="5929322" y="1785926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03529"/>
            <a:ext cx="432048" cy="4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4680520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600" dirty="0"/>
              <a:t>CARGOL POMA</a:t>
            </a:r>
            <a:br>
              <a:rPr lang="ca-ES" sz="3600" dirty="0"/>
            </a:br>
            <a:r>
              <a:rPr lang="ca-ES" sz="3600" i="1" dirty="0"/>
              <a:t> </a:t>
            </a:r>
            <a:r>
              <a:rPr lang="ca-ES" sz="3600" i="1" dirty="0" err="1"/>
              <a:t>Pomacea</a:t>
            </a:r>
            <a:r>
              <a:rPr lang="ca-ES" sz="3600" i="1" dirty="0"/>
              <a:t> </a:t>
            </a:r>
            <a:r>
              <a:rPr lang="ca-ES" sz="3600" i="1" dirty="0" err="1"/>
              <a:t>insularum</a:t>
            </a:r>
            <a:r>
              <a:rPr lang="ca-ES" sz="3600" i="1" dirty="0"/>
              <a:t> </a:t>
            </a:r>
            <a:endParaRPr lang="ca-ES" sz="3600" dirty="0"/>
          </a:p>
        </p:txBody>
      </p:sp>
      <p:pic>
        <p:nvPicPr>
          <p:cNvPr id="3" name="2 Imagen" descr="Pomacea_canaliculata4_by Judgefloro.jpg"/>
          <p:cNvPicPr>
            <a:picLocks noChangeAspect="1"/>
          </p:cNvPicPr>
          <p:nvPr/>
        </p:nvPicPr>
        <p:blipFill>
          <a:blip r:embed="rId2" cstate="print"/>
          <a:srcRect l="22656" t="8333" r="31250" b="16666"/>
          <a:stretch>
            <a:fillRect/>
          </a:stretch>
        </p:blipFill>
        <p:spPr>
          <a:xfrm>
            <a:off x="6858016" y="4068303"/>
            <a:ext cx="2285984" cy="278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Pomacea_canaliculata2_by Judgeflo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47" y="4679141"/>
            <a:ext cx="2905145" cy="217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Pomacea_canaliculata1.jpg"/>
          <p:cNvPicPr>
            <a:picLocks noChangeAspect="1"/>
          </p:cNvPicPr>
          <p:nvPr/>
        </p:nvPicPr>
        <p:blipFill>
          <a:blip r:embed="rId4" cstate="print"/>
          <a:srcRect l="11363"/>
          <a:stretch>
            <a:fillRect/>
          </a:stretch>
        </p:blipFill>
        <p:spPr>
          <a:xfrm>
            <a:off x="285720" y="4506857"/>
            <a:ext cx="2786082" cy="235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Pomacea_insularum_shell_3.jpg"/>
          <p:cNvPicPr>
            <a:picLocks noChangeAspect="1"/>
          </p:cNvPicPr>
          <p:nvPr/>
        </p:nvPicPr>
        <p:blipFill>
          <a:blip r:embed="rId5" cstate="print"/>
          <a:srcRect l="10563" t="4167" r="11265" b="8333"/>
          <a:stretch>
            <a:fillRect/>
          </a:stretch>
        </p:blipFill>
        <p:spPr>
          <a:xfrm>
            <a:off x="571473" y="2143116"/>
            <a:ext cx="2071702" cy="235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pomacea-insularum-laying-eggs-rhamphoteca-tumblr-c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6427" y="3429000"/>
            <a:ext cx="325757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Riodelaplatabasinma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571480"/>
            <a:ext cx="2696666" cy="271464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28596" y="17144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Trobat al Delta de l’Ebre any 2009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6286520"/>
            <a:ext cx="392909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a-ES" dirty="0"/>
              <a:t>POSTES NOMBROSES I A MÉS </a:t>
            </a:r>
            <a:r>
              <a:rPr lang="ca-ES" b="1" dirty="0"/>
              <a:t>TÒXIQUES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000364" y="2214554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HERBÍVOR MOLT VORAÇ</a:t>
            </a:r>
          </a:p>
          <a:p>
            <a:endParaRPr lang="ca-ES" dirty="0"/>
          </a:p>
          <a:p>
            <a:r>
              <a:rPr lang="ca-ES" dirty="0"/>
              <a:t>PLAGA DELS ARROSSARS AL DELTA DE L’EBRE</a:t>
            </a:r>
          </a:p>
          <a:p>
            <a:endParaRPr lang="ca-ES" b="1" dirty="0">
              <a:solidFill>
                <a:srgbClr val="FF0000"/>
              </a:solidFill>
            </a:endParaRPr>
          </a:p>
          <a:p>
            <a:r>
              <a:rPr lang="ca-ES" b="1" dirty="0">
                <a:solidFill>
                  <a:srgbClr val="FF0000"/>
                </a:solidFill>
              </a:rPr>
              <a:t>PERILL GREU PER A LES ZONES HUMIDES DE TOTA EUROPA!!</a:t>
            </a:r>
          </a:p>
        </p:txBody>
      </p:sp>
      <p:pic>
        <p:nvPicPr>
          <p:cNvPr id="13" name="12 Imagen" descr="Cre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269784"/>
            <a:ext cx="397901" cy="4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a-ES" dirty="0"/>
              <a:t>AMFIBIS I RÈPTILS AUTÒCTONS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01216" y="3635654"/>
            <a:ext cx="3106688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TÒTIL</a:t>
            </a:r>
            <a:endParaRPr lang="ca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Alytes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obstetricans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13 Imagen" descr="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0600"/>
            <a:ext cx="432048" cy="461175"/>
          </a:xfrm>
          <a:prstGeom prst="rect">
            <a:avLst/>
          </a:prstGeom>
        </p:spPr>
      </p:pic>
      <p:pic>
        <p:nvPicPr>
          <p:cNvPr id="2052" name="Picture 4" descr="Hyla meriodionalis 1.jpg">
            <a:extLst>
              <a:ext uri="{FF2B5EF4-FFF2-40B4-BE49-F238E27FC236}">
                <a16:creationId xmlns:a16="http://schemas.microsoft.com/office/drawing/2014/main" id="{1067E055-1297-4B69-94BD-DF17FC80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5" y="4409213"/>
            <a:ext cx="2786081" cy="22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1 CuadroTexto">
            <a:extLst>
              <a:ext uri="{FF2B5EF4-FFF2-40B4-BE49-F238E27FC236}">
                <a16:creationId xmlns:a16="http://schemas.microsoft.com/office/drawing/2014/main" id="{AE075BCD-C6A5-4256-8837-50DF0CB6F1C2}"/>
              </a:ext>
            </a:extLst>
          </p:cNvPr>
          <p:cNvSpPr txBox="1"/>
          <p:nvPr/>
        </p:nvSpPr>
        <p:spPr>
          <a:xfrm>
            <a:off x="849814" y="6125815"/>
            <a:ext cx="2786082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EINETA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Hyla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meridionalis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7 Imagen" descr="leprosox12.jpg">
            <a:extLst>
              <a:ext uri="{FF2B5EF4-FFF2-40B4-BE49-F238E27FC236}">
                <a16:creationId xmlns:a16="http://schemas.microsoft.com/office/drawing/2014/main" id="{EC50968E-B5D7-40F5-8D2D-06285B5A9C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6988" r="7763"/>
          <a:stretch>
            <a:fillRect/>
          </a:stretch>
        </p:blipFill>
        <p:spPr>
          <a:xfrm>
            <a:off x="4711456" y="1593600"/>
            <a:ext cx="3643338" cy="207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1 CuadroTexto">
            <a:extLst>
              <a:ext uri="{FF2B5EF4-FFF2-40B4-BE49-F238E27FC236}">
                <a16:creationId xmlns:a16="http://schemas.microsoft.com/office/drawing/2014/main" id="{1EFFCC62-3FB6-46B2-8FEA-8F3A796B7A3B}"/>
              </a:ext>
            </a:extLst>
          </p:cNvPr>
          <p:cNvSpPr txBox="1"/>
          <p:nvPr/>
        </p:nvSpPr>
        <p:spPr>
          <a:xfrm>
            <a:off x="4717670" y="3686015"/>
            <a:ext cx="3637124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TORTUGA DE RIEROL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Mauremys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leprosa</a:t>
            </a:r>
          </a:p>
        </p:txBody>
      </p:sp>
      <p:pic>
        <p:nvPicPr>
          <p:cNvPr id="19" name="10 Imagen" descr="European-pond-turtle-on-log.jpg">
            <a:extLst>
              <a:ext uri="{FF2B5EF4-FFF2-40B4-BE49-F238E27FC236}">
                <a16:creationId xmlns:a16="http://schemas.microsoft.com/office/drawing/2014/main" id="{F5B6DDB0-E7A3-4FB3-B792-AE71C967E8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5000" t="14123" r="8461" b="8997"/>
          <a:stretch>
            <a:fillRect/>
          </a:stretch>
        </p:blipFill>
        <p:spPr>
          <a:xfrm>
            <a:off x="4722678" y="4409213"/>
            <a:ext cx="3632115" cy="171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2 CuadroTexto">
            <a:extLst>
              <a:ext uri="{FF2B5EF4-FFF2-40B4-BE49-F238E27FC236}">
                <a16:creationId xmlns:a16="http://schemas.microsoft.com/office/drawing/2014/main" id="{7CA2663D-0FEB-4EA3-94B0-B146CB4D6061}"/>
              </a:ext>
            </a:extLst>
          </p:cNvPr>
          <p:cNvSpPr txBox="1"/>
          <p:nvPr/>
        </p:nvSpPr>
        <p:spPr>
          <a:xfrm>
            <a:off x="4722678" y="6125815"/>
            <a:ext cx="3632114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TORTUGA D’ESTANY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Emys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orbicularis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2F2B7CCC-E337-4C89-BEE0-EDC71F44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593600"/>
            <a:ext cx="3106687" cy="20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orth-American-bullfrog1.jpg">
            <a:extLst>
              <a:ext uri="{FF2B5EF4-FFF2-40B4-BE49-F238E27FC236}">
                <a16:creationId xmlns:a16="http://schemas.microsoft.com/office/drawing/2014/main" id="{AFF1AB2B-9421-4F10-9009-77AFC8C1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1" y="2217267"/>
            <a:ext cx="3350245" cy="25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25760"/>
            <a:ext cx="684076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ca-ES" sz="3600" dirty="0"/>
              <a:t>GRANOTA TORO</a:t>
            </a:r>
            <a:br>
              <a:rPr lang="ca-ES" sz="3600" dirty="0"/>
            </a:br>
            <a:r>
              <a:rPr lang="ca-ES" sz="3600" i="1" dirty="0" err="1"/>
              <a:t>Rana</a:t>
            </a:r>
            <a:r>
              <a:rPr lang="ca-ES" sz="3600" i="1" dirty="0"/>
              <a:t> </a:t>
            </a:r>
            <a:r>
              <a:rPr lang="ca-ES" sz="3600" i="1" dirty="0" err="1"/>
              <a:t>cateasbaiana</a:t>
            </a:r>
            <a:endParaRPr lang="ca-ES" sz="3600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51920" y="5674022"/>
            <a:ext cx="45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S’alimenta de petits vertebrats</a:t>
            </a:r>
          </a:p>
          <a:p>
            <a:endParaRPr lang="ca-ES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ca-ES" sz="2000" dirty="0" err="1">
                <a:ea typeface="Arial Unicode MS" pitchFamily="34" charset="-128"/>
                <a:cs typeface="Arial Unicode MS" pitchFamily="34" charset="-128"/>
              </a:rPr>
              <a:t>ot</a:t>
            </a:r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 arribar a fer 46 cm i pesar 1kg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966171" y="4397042"/>
            <a:ext cx="33185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solidFill>
                  <a:schemeClr val="bg1"/>
                </a:solidFill>
              </a:rPr>
              <a:t>Originària d’Amèrica del Nord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71664" y="1357298"/>
            <a:ext cx="649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solidFill>
                  <a:srgbClr val="FF0000"/>
                </a:solidFill>
              </a:rPr>
              <a:t>CONSIDERADA COM UNA DE LES 100 ESPÈCIES MÉS INVASORES DEL PLANETA!!!!</a:t>
            </a:r>
          </a:p>
        </p:txBody>
      </p:sp>
      <p:pic>
        <p:nvPicPr>
          <p:cNvPr id="15" name="14 Imagen" descr="Cr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739" y="269784"/>
            <a:ext cx="397901" cy="422912"/>
          </a:xfrm>
          <a:prstGeom prst="rect">
            <a:avLst/>
          </a:prstGeom>
        </p:spPr>
      </p:pic>
      <p:pic>
        <p:nvPicPr>
          <p:cNvPr id="3074" name="Picture 2" descr="https://upload.wikimedia.org/wikipedia/commons/9/9e/Bullfrog_Tadpole.jpg">
            <a:extLst>
              <a:ext uri="{FF2B5EF4-FFF2-40B4-BE49-F238E27FC236}">
                <a16:creationId xmlns:a16="http://schemas.microsoft.com/office/drawing/2014/main" id="{0F239E60-23BB-4B13-BD48-FC66CCC6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2855173" cy="17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d/d6/Bullfrog_-_natures_pics.jpg">
            <a:extLst>
              <a:ext uri="{FF2B5EF4-FFF2-40B4-BE49-F238E27FC236}">
                <a16:creationId xmlns:a16="http://schemas.microsoft.com/office/drawing/2014/main" id="{1723F84C-102C-40E0-87A3-20C1B72B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9" y="2217267"/>
            <a:ext cx="3863309" cy="25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13 CuadroTexto">
            <a:extLst>
              <a:ext uri="{FF2B5EF4-FFF2-40B4-BE49-F238E27FC236}">
                <a16:creationId xmlns:a16="http://schemas.microsoft.com/office/drawing/2014/main" id="{51F8B8F6-ED16-48A8-A1A3-C560A47DEE97}"/>
              </a:ext>
            </a:extLst>
          </p:cNvPr>
          <p:cNvSpPr txBox="1"/>
          <p:nvPr/>
        </p:nvSpPr>
        <p:spPr>
          <a:xfrm>
            <a:off x="3851920" y="4942075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Depreda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altres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espècies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autòctones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i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desplaça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d’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altres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33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25760"/>
            <a:ext cx="684076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ca-ES" sz="3600" dirty="0"/>
              <a:t>TORTUGA DE TIMPÀ ROIG</a:t>
            </a:r>
            <a:br>
              <a:rPr lang="ca-ES" sz="3600" dirty="0"/>
            </a:br>
            <a:r>
              <a:rPr lang="ca-ES" sz="3600" i="1" dirty="0" err="1"/>
              <a:t>Trachemys</a:t>
            </a:r>
            <a:r>
              <a:rPr lang="ca-ES" sz="3600" i="1" dirty="0"/>
              <a:t> </a:t>
            </a:r>
            <a:r>
              <a:rPr lang="ca-ES" sz="3600" i="1" dirty="0" err="1"/>
              <a:t>scripta</a:t>
            </a:r>
            <a:r>
              <a:rPr lang="ca-ES" sz="3600" i="1" dirty="0"/>
              <a:t> </a:t>
            </a:r>
            <a:r>
              <a:rPr lang="ca-ES" sz="3600" i="1" dirty="0" err="1"/>
              <a:t>elegans</a:t>
            </a:r>
            <a:endParaRPr lang="ca-ES" sz="3600" i="1" dirty="0"/>
          </a:p>
        </p:txBody>
      </p:sp>
      <p:pic>
        <p:nvPicPr>
          <p:cNvPr id="5" name="4 Imagen" descr="Trachemys_scripta_elegans1.jpg"/>
          <p:cNvPicPr>
            <a:picLocks noChangeAspect="1"/>
          </p:cNvPicPr>
          <p:nvPr/>
        </p:nvPicPr>
        <p:blipFill>
          <a:blip r:embed="rId2" cstate="print"/>
          <a:srcRect l="14375" r="25625" b="2500"/>
          <a:stretch>
            <a:fillRect/>
          </a:stretch>
        </p:blipFill>
        <p:spPr>
          <a:xfrm>
            <a:off x="455004" y="1403986"/>
            <a:ext cx="2460812" cy="299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Trachemys_scripta_elegans2.jpg"/>
          <p:cNvPicPr>
            <a:picLocks noChangeAspect="1"/>
          </p:cNvPicPr>
          <p:nvPr/>
        </p:nvPicPr>
        <p:blipFill>
          <a:blip r:embed="rId3" cstate="print"/>
          <a:srcRect l="13084" t="20833" r="28332" b="11458"/>
          <a:stretch>
            <a:fillRect/>
          </a:stretch>
        </p:blipFill>
        <p:spPr>
          <a:xfrm>
            <a:off x="214282" y="4643446"/>
            <a:ext cx="224645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Tachybaptus_ruficollis_nests_with_eg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5000636"/>
            <a:ext cx="2318390" cy="154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071802" y="5000636"/>
            <a:ext cx="2428892" cy="147732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i="1" dirty="0"/>
              <a:t>COMPETEIX PELS LLOCS </a:t>
            </a:r>
            <a:r>
              <a:rPr lang="ca-ES" b="1" i="1" dirty="0" err="1"/>
              <a:t>D'ASSOLELLAT</a:t>
            </a:r>
            <a:endParaRPr lang="ca-ES" b="1" i="1" dirty="0"/>
          </a:p>
          <a:p>
            <a:endParaRPr lang="ca-ES" dirty="0"/>
          </a:p>
          <a:p>
            <a:r>
              <a:rPr lang="ca-ES" dirty="0">
                <a:ea typeface="Arial Unicode MS" pitchFamily="34" charset="-128"/>
                <a:cs typeface="Arial Unicode MS" pitchFamily="34" charset="-128"/>
              </a:rPr>
              <a:t>Amb les tortugues autòctones i....</a:t>
            </a:r>
          </a:p>
        </p:txBody>
      </p:sp>
      <p:pic>
        <p:nvPicPr>
          <p:cNvPr id="9" name="8 Imagen" descr="Emys_orbicularis_2009_G1.jpg"/>
          <p:cNvPicPr>
            <a:picLocks noChangeAspect="1"/>
          </p:cNvPicPr>
          <p:nvPr/>
        </p:nvPicPr>
        <p:blipFill>
          <a:blip r:embed="rId5" cstate="print"/>
          <a:srcRect l="15364" t="7291" r="12630" b="10416"/>
          <a:stretch>
            <a:fillRect/>
          </a:stretch>
        </p:blipFill>
        <p:spPr>
          <a:xfrm>
            <a:off x="6572264" y="2857496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10 Conector recto"/>
          <p:cNvCxnSpPr>
            <a:cxnSpLocks/>
            <a:stCxn id="8" idx="3"/>
            <a:endCxn id="9" idx="1"/>
          </p:cNvCxnSpPr>
          <p:nvPr/>
        </p:nvCxnSpPr>
        <p:spPr>
          <a:xfrm flipV="1">
            <a:off x="5500694" y="3786190"/>
            <a:ext cx="1071570" cy="195311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8" idx="3"/>
            <a:endCxn id="7" idx="1"/>
          </p:cNvCxnSpPr>
          <p:nvPr/>
        </p:nvCxnSpPr>
        <p:spPr>
          <a:xfrm>
            <a:off x="5500694" y="5739300"/>
            <a:ext cx="928694" cy="35099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286116" y="3071810"/>
            <a:ext cx="3143272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Adults OMNÍVORS, els joves bàsicament CARNÍVORS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643702" y="1785926"/>
            <a:ext cx="178595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Femelles de 1 a 4 postes l’any!!!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143240" y="1357298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solidFill>
                  <a:srgbClr val="FF0000"/>
                </a:solidFill>
              </a:rPr>
              <a:t>CONSIDERADA COM UNA DE LES 100 ESPÈCIES MÉS INVASORES DEL PLANETA!!!!</a:t>
            </a:r>
          </a:p>
        </p:txBody>
      </p:sp>
      <p:pic>
        <p:nvPicPr>
          <p:cNvPr id="15" name="14 Imagen" descr="Cr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739" y="269784"/>
            <a:ext cx="397901" cy="422912"/>
          </a:xfrm>
          <a:prstGeom prst="rect">
            <a:avLst/>
          </a:prstGeom>
        </p:spPr>
      </p:pic>
      <p:cxnSp>
        <p:nvCxnSpPr>
          <p:cNvPr id="20" name="19 Conector recto"/>
          <p:cNvCxnSpPr>
            <a:stCxn id="6" idx="3"/>
            <a:endCxn id="8" idx="1"/>
          </p:cNvCxnSpPr>
          <p:nvPr/>
        </p:nvCxnSpPr>
        <p:spPr>
          <a:xfrm>
            <a:off x="2460733" y="5643578"/>
            <a:ext cx="611069" cy="9572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8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/>
            <a:r>
              <a:rPr lang="ca-ES" dirty="0"/>
              <a:t>PEIXOS I MAMIFERS AUTÒCTONS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27586" y="3212976"/>
            <a:ext cx="3106688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ARTET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Aphanius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iberus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13 Imagen" descr="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91561"/>
            <a:ext cx="432048" cy="461175"/>
          </a:xfrm>
          <a:prstGeom prst="rect">
            <a:avLst/>
          </a:prstGeom>
        </p:spPr>
      </p:pic>
      <p:sp>
        <p:nvSpPr>
          <p:cNvPr id="16" name="12 CuadroTexto">
            <a:extLst>
              <a:ext uri="{FF2B5EF4-FFF2-40B4-BE49-F238E27FC236}">
                <a16:creationId xmlns:a16="http://schemas.microsoft.com/office/drawing/2014/main" id="{08C822E1-93ED-46FA-A008-55A8A41AF89A}"/>
              </a:ext>
            </a:extLst>
          </p:cNvPr>
          <p:cNvSpPr txBox="1"/>
          <p:nvPr/>
        </p:nvSpPr>
        <p:spPr>
          <a:xfrm>
            <a:off x="474305" y="6093284"/>
            <a:ext cx="3655632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ANGUILA</a:t>
            </a:r>
            <a:endParaRPr lang="ca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Anguilla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anguilla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Resultado de imagen para FARTET">
            <a:extLst>
              <a:ext uri="{FF2B5EF4-FFF2-40B4-BE49-F238E27FC236}">
                <a16:creationId xmlns:a16="http://schemas.microsoft.com/office/drawing/2014/main" id="{17DE26FD-C737-4B9A-8AEF-C46EEB12A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8317"/>
          <a:stretch/>
        </p:blipFill>
        <p:spPr bwMode="auto">
          <a:xfrm>
            <a:off x="827584" y="1556792"/>
            <a:ext cx="3106687" cy="16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n relacionada">
            <a:extLst>
              <a:ext uri="{FF2B5EF4-FFF2-40B4-BE49-F238E27FC236}">
                <a16:creationId xmlns:a16="http://schemas.microsoft.com/office/drawing/2014/main" id="{42B6BA62-77BA-43B3-862E-174E4A876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r="7719"/>
          <a:stretch/>
        </p:blipFill>
        <p:spPr bwMode="auto">
          <a:xfrm>
            <a:off x="467544" y="3933056"/>
            <a:ext cx="3662392" cy="21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VISO EUROPEU">
            <a:extLst>
              <a:ext uri="{FF2B5EF4-FFF2-40B4-BE49-F238E27FC236}">
                <a16:creationId xmlns:a16="http://schemas.microsoft.com/office/drawing/2014/main" id="{046D3385-A6F6-40A6-AC06-39E580222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7"/>
          <a:stretch/>
        </p:blipFill>
        <p:spPr bwMode="auto">
          <a:xfrm>
            <a:off x="4571535" y="2385204"/>
            <a:ext cx="421957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2 CuadroTexto">
            <a:extLst>
              <a:ext uri="{FF2B5EF4-FFF2-40B4-BE49-F238E27FC236}">
                <a16:creationId xmlns:a16="http://schemas.microsoft.com/office/drawing/2014/main" id="{0B744152-CDA1-4FEB-861A-0C84DB55F47B}"/>
              </a:ext>
            </a:extLst>
          </p:cNvPr>
          <p:cNvSpPr txBox="1"/>
          <p:nvPr/>
        </p:nvSpPr>
        <p:spPr>
          <a:xfrm>
            <a:off x="4571535" y="4725144"/>
            <a:ext cx="4219573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VISÓ EUROPEU</a:t>
            </a:r>
            <a:endParaRPr lang="ca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Mustela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lutreola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80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>
                <a:latin typeface="Aharoni" pitchFamily="2" charset="-79"/>
                <a:cs typeface="Aharoni" pitchFamily="2" charset="-79"/>
              </a:rPr>
              <a:t>OBJECTIUS </a:t>
            </a:r>
            <a:br>
              <a:rPr lang="ca-ES" dirty="0">
                <a:latin typeface="Aharoni" pitchFamily="2" charset="-79"/>
                <a:cs typeface="Aharoni" pitchFamily="2" charset="-79"/>
              </a:rPr>
            </a:br>
            <a:r>
              <a:rPr lang="ca-ES" dirty="0">
                <a:latin typeface="Aharoni" pitchFamily="2" charset="-79"/>
                <a:cs typeface="Aharoni" pitchFamily="2" charset="-79"/>
              </a:rPr>
              <a:t>Projecte PADRILLOB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1838434"/>
            <a:ext cx="6385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CONÈIXER LES PRINCIPALS </a:t>
            </a:r>
            <a:r>
              <a:rPr lang="ca-ES" sz="2000" b="1" dirty="0"/>
              <a:t>ESPÈCIES EXÒTIQUES INVASORES</a:t>
            </a:r>
            <a:r>
              <a:rPr lang="ca-ES" sz="2000" dirty="0"/>
              <a:t> (</a:t>
            </a:r>
            <a:r>
              <a:rPr lang="ca-ES" sz="2800" b="1" dirty="0"/>
              <a:t>EEI</a:t>
            </a:r>
            <a:r>
              <a:rPr lang="ca-ES" sz="2000" dirty="0"/>
              <a:t>) DELS ECOSISTEMES AQUÀTICS DE CATALUNYA I INFORMAR DELS PROBLEMES QUE PODEN OCASIONAR LES ESPÈCIES INVASORES ALS ECOSISTEMES AQUÀTICS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14480" y="522920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INCENTIVAR AL PÚBLIC GENERAL A ACTUAR DAVANT D’AQUESTA PROBLEMÀTICA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717770C7-0307-4899-868B-4C938A015C49}"/>
              </a:ext>
            </a:extLst>
          </p:cNvPr>
          <p:cNvSpPr txBox="1"/>
          <p:nvPr/>
        </p:nvSpPr>
        <p:spPr>
          <a:xfrm>
            <a:off x="1714480" y="3605760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RESTAURAR ELS ECOSISTEMES AQUÀTICS DEL RIU LLOBREGAT A L’HOSPITALET, A TRAVÉS DE LA RETIRADA D'EEI I DE DEIXALLES EN JORNADES DE CAMP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io gi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14818"/>
            <a:ext cx="3031776" cy="22859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3168352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ca-ES" sz="4000" dirty="0"/>
              <a:t>EL SILUR</a:t>
            </a:r>
            <a:br>
              <a:rPr lang="ca-ES" sz="4000" dirty="0"/>
            </a:br>
            <a:r>
              <a:rPr lang="ca-ES" sz="4000" i="1" dirty="0" err="1"/>
              <a:t>Silurus</a:t>
            </a:r>
            <a:r>
              <a:rPr lang="ca-ES" sz="4000" i="1" dirty="0"/>
              <a:t> </a:t>
            </a:r>
            <a:r>
              <a:rPr lang="ca-ES" sz="4000" i="1" dirty="0" err="1"/>
              <a:t>glanis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3500438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Introduït per part de </a:t>
            </a:r>
            <a:r>
              <a:rPr lang="ca-ES" sz="2000" u="sng" dirty="0">
                <a:ea typeface="Arial Unicode MS" pitchFamily="34" charset="-128"/>
                <a:cs typeface="Arial Unicode MS" pitchFamily="34" charset="-128"/>
              </a:rPr>
              <a:t>pescadors esportius estrangers</a:t>
            </a:r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 per interès turístic.</a:t>
            </a:r>
          </a:p>
        </p:txBody>
      </p:sp>
      <p:pic>
        <p:nvPicPr>
          <p:cNvPr id="7" name="6 Imagen" descr="Silurus_glanis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2928958" cy="190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13 Grupo"/>
          <p:cNvGrpSpPr/>
          <p:nvPr/>
        </p:nvGrpSpPr>
        <p:grpSpPr>
          <a:xfrm>
            <a:off x="3786182" y="928670"/>
            <a:ext cx="5143536" cy="5143535"/>
            <a:chOff x="3786182" y="1142985"/>
            <a:chExt cx="5000660" cy="5317665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pic>
          <p:nvPicPr>
            <p:cNvPr id="11" name="10 Imagen" descr="Silurus glanis Albino.jpg"/>
            <p:cNvPicPr>
              <a:picLocks noChangeAspect="1"/>
            </p:cNvPicPr>
            <p:nvPr/>
          </p:nvPicPr>
          <p:blipFill>
            <a:blip r:embed="rId4" cstate="print"/>
            <a:srcRect t="8977" b="10233"/>
            <a:stretch>
              <a:fillRect/>
            </a:stretch>
          </p:blipFill>
          <p:spPr>
            <a:xfrm>
              <a:off x="3786182" y="2500306"/>
              <a:ext cx="5000628" cy="1928826"/>
            </a:xfrm>
            <a:prstGeom prst="rect">
              <a:avLst/>
            </a:prstGeom>
            <a:grpFill/>
          </p:spPr>
        </p:pic>
        <p:pic>
          <p:nvPicPr>
            <p:cNvPr id="22530" name="Picture 2" descr="http://dades.grupnaciodigital.com/redaccio/arxius/imatges/201311/576_1385559915silur_albi2.jpg"/>
            <p:cNvPicPr>
              <a:picLocks noChangeAspect="1" noChangeArrowheads="1"/>
            </p:cNvPicPr>
            <p:nvPr/>
          </p:nvPicPr>
          <p:blipFill>
            <a:blip r:embed="rId5" cstate="print"/>
            <a:srcRect l="6667" r="13333"/>
            <a:stretch>
              <a:fillRect/>
            </a:stretch>
          </p:blipFill>
          <p:spPr bwMode="auto">
            <a:xfrm>
              <a:off x="3786182" y="4429132"/>
              <a:ext cx="2571768" cy="2031518"/>
            </a:xfrm>
            <a:prstGeom prst="rect">
              <a:avLst/>
            </a:prstGeom>
            <a:grpFill/>
          </p:spPr>
        </p:pic>
        <p:sp>
          <p:nvSpPr>
            <p:cNvPr id="13" name="12 CuadroTexto"/>
            <p:cNvSpPr txBox="1"/>
            <p:nvPr/>
          </p:nvSpPr>
          <p:spPr>
            <a:xfrm>
              <a:off x="3786182" y="1142985"/>
              <a:ext cx="5000660" cy="11136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s-ES" dirty="0">
                  <a:latin typeface="Arial Black" pitchFamily="34" charset="0"/>
                </a:rPr>
                <a:t>El </a:t>
              </a:r>
              <a:r>
                <a:rPr lang="es-ES" dirty="0" err="1">
                  <a:latin typeface="Arial Black" pitchFamily="34" charset="0"/>
                </a:rPr>
                <a:t>monstre</a:t>
              </a:r>
              <a:r>
                <a:rPr lang="es-ES" dirty="0">
                  <a:latin typeface="Arial Black" pitchFamily="34" charset="0"/>
                </a:rPr>
                <a:t> de </a:t>
              </a:r>
              <a:r>
                <a:rPr lang="es-ES" dirty="0" err="1">
                  <a:latin typeface="Arial Black" pitchFamily="34" charset="0"/>
                </a:rPr>
                <a:t>l’Ebre</a:t>
              </a:r>
              <a:r>
                <a:rPr lang="es-ES" dirty="0">
                  <a:latin typeface="Arial Black" pitchFamily="34" charset="0"/>
                </a:rPr>
                <a:t>: Un </a:t>
              </a:r>
              <a:r>
                <a:rPr lang="es-ES" dirty="0" err="1">
                  <a:latin typeface="Arial Black" pitchFamily="34" charset="0"/>
                </a:rPr>
                <a:t>britànic</a:t>
              </a:r>
              <a:r>
                <a:rPr lang="es-ES" dirty="0">
                  <a:latin typeface="Arial Black" pitchFamily="34" charset="0"/>
                </a:rPr>
                <a:t> pesca un </a:t>
              </a:r>
              <a:r>
                <a:rPr lang="es-ES" dirty="0" err="1">
                  <a:latin typeface="Arial Black" pitchFamily="34" charset="0"/>
                </a:rPr>
                <a:t>silur</a:t>
              </a:r>
              <a:r>
                <a:rPr lang="es-ES" dirty="0">
                  <a:latin typeface="Arial Black" pitchFamily="34" charset="0"/>
                </a:rPr>
                <a:t> </a:t>
              </a:r>
              <a:r>
                <a:rPr lang="es-ES" dirty="0" err="1">
                  <a:latin typeface="Arial Black" pitchFamily="34" charset="0"/>
                </a:rPr>
                <a:t>albí</a:t>
              </a:r>
              <a:r>
                <a:rPr lang="es-ES" dirty="0">
                  <a:latin typeface="Arial Black" pitchFamily="34" charset="0"/>
                </a:rPr>
                <a:t> de “</a:t>
              </a:r>
              <a:r>
                <a:rPr lang="es-ES" dirty="0" err="1">
                  <a:latin typeface="Arial Black" pitchFamily="34" charset="0"/>
                </a:rPr>
                <a:t>rècord</a:t>
              </a:r>
              <a:r>
                <a:rPr lang="es-ES" dirty="0">
                  <a:latin typeface="Arial Black" pitchFamily="34" charset="0"/>
                </a:rPr>
                <a:t> mundial”</a:t>
              </a:r>
            </a:p>
            <a:p>
              <a:pPr fontAlgn="base"/>
              <a:r>
                <a:rPr lang="es-ES" sz="1400" b="1" i="1" dirty="0">
                  <a:latin typeface="Arial Black" pitchFamily="34" charset="0"/>
                </a:rPr>
                <a:t>Pesa </a:t>
              </a:r>
              <a:r>
                <a:rPr lang="es-ES" sz="1400" b="1" i="1" dirty="0" err="1">
                  <a:latin typeface="Arial Black" pitchFamily="34" charset="0"/>
                </a:rPr>
                <a:t>més</a:t>
              </a:r>
              <a:r>
                <a:rPr lang="es-ES" sz="1400" b="1" i="1" dirty="0">
                  <a:latin typeface="Arial Black" pitchFamily="34" charset="0"/>
                </a:rPr>
                <a:t> de 93 kg i mesura </a:t>
              </a:r>
              <a:r>
                <a:rPr lang="es-ES" sz="1400" b="1" i="1" dirty="0" err="1">
                  <a:latin typeface="Arial Black" pitchFamily="34" charset="0"/>
                </a:rPr>
                <a:t>uns</a:t>
              </a:r>
              <a:r>
                <a:rPr lang="es-ES" sz="1400" b="1" i="1" dirty="0">
                  <a:latin typeface="Arial Black" pitchFamily="34" charset="0"/>
                </a:rPr>
                <a:t> 2 metres i </a:t>
              </a:r>
              <a:r>
                <a:rPr lang="es-ES" sz="1400" b="1" i="1" dirty="0" err="1">
                  <a:latin typeface="Arial Black" pitchFamily="34" charset="0"/>
                </a:rPr>
                <a:t>mig</a:t>
              </a:r>
              <a:r>
                <a:rPr lang="es-ES" sz="1400" b="1" i="1" dirty="0">
                  <a:latin typeface="Arial Black" pitchFamily="34" charset="0"/>
                </a:rPr>
                <a:t> de </a:t>
              </a:r>
              <a:r>
                <a:rPr lang="es-ES" sz="1400" b="1" i="1" dirty="0" err="1">
                  <a:latin typeface="Arial Black" pitchFamily="34" charset="0"/>
                </a:rPr>
                <a:t>llarg</a:t>
              </a:r>
              <a:r>
                <a:rPr lang="es-ES" sz="1400" b="1" i="1" dirty="0">
                  <a:latin typeface="Arial Black" pitchFamily="34" charset="0"/>
                </a:rPr>
                <a:t>. </a:t>
              </a:r>
              <a:r>
                <a:rPr lang="es-ES" sz="1100" dirty="0">
                  <a:latin typeface="Arial Black" pitchFamily="34" charset="0"/>
                </a:rPr>
                <a:t>Font: Aguaita.cat</a:t>
              </a:r>
              <a:endParaRPr lang="es-ES" sz="1400" b="1" i="1" dirty="0">
                <a:latin typeface="Arial Black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6715140" y="4429132"/>
            <a:ext cx="2071702" cy="163121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SI ES PESCA no es pot </a:t>
            </a:r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tornar viu a l’aigua!!! </a:t>
            </a:r>
          </a:p>
          <a:p>
            <a:endParaRPr lang="ca-ES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Ni </a:t>
            </a:r>
            <a:r>
              <a:rPr lang="ca-ES" sz="2000" dirty="0" err="1">
                <a:ea typeface="Arial Unicode MS" pitchFamily="34" charset="-128"/>
                <a:cs typeface="Arial Unicode MS" pitchFamily="34" charset="-128"/>
              </a:rPr>
              <a:t>reintorduir-ne</a:t>
            </a:r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pic>
        <p:nvPicPr>
          <p:cNvPr id="12" name="11 Imagen" descr="Cr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699" y="341792"/>
            <a:ext cx="397901" cy="4229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272" y="274638"/>
            <a:ext cx="447484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ca-ES" sz="3600" dirty="0"/>
              <a:t>VISÓ AMERICÀ</a:t>
            </a:r>
            <a:br>
              <a:rPr lang="ca-ES" sz="3600" dirty="0"/>
            </a:br>
            <a:r>
              <a:rPr lang="ca-ES" sz="3600" i="1" dirty="0" err="1"/>
              <a:t>Neovison</a:t>
            </a:r>
            <a:r>
              <a:rPr lang="ca-ES" sz="3600" i="1" dirty="0"/>
              <a:t> </a:t>
            </a:r>
            <a:r>
              <a:rPr lang="ca-ES" sz="3600" i="1" dirty="0" err="1"/>
              <a:t>vison</a:t>
            </a:r>
            <a:endParaRPr lang="ca-ES" sz="3600" i="1" dirty="0"/>
          </a:p>
        </p:txBody>
      </p:sp>
      <p:pic>
        <p:nvPicPr>
          <p:cNvPr id="6" name="5 Imagen" descr="vison-americano1.jpg"/>
          <p:cNvPicPr>
            <a:picLocks noChangeAspect="1"/>
          </p:cNvPicPr>
          <p:nvPr/>
        </p:nvPicPr>
        <p:blipFill>
          <a:blip r:embed="rId2" cstate="print"/>
          <a:srcRect t="16015" r="23437"/>
          <a:stretch>
            <a:fillRect/>
          </a:stretch>
        </p:blipFill>
        <p:spPr>
          <a:xfrm>
            <a:off x="357158" y="2857496"/>
            <a:ext cx="4786644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428596" y="1785926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dirty="0">
                <a:ea typeface="Arial Unicode MS" pitchFamily="34" charset="-128"/>
                <a:cs typeface="Arial Unicode MS" pitchFamily="34" charset="-128"/>
              </a:rPr>
              <a:t>TROBAT PER PRIMER COP A OSONA 1982. Escapat de granges pelleteres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29256" y="4929198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ea typeface="Arial Unicode MS" pitchFamily="34" charset="-128"/>
                <a:cs typeface="Arial Unicode MS" pitchFamily="34" charset="-128"/>
              </a:rPr>
              <a:t>GRAN DEPREDADOR</a:t>
            </a:r>
          </a:p>
          <a:p>
            <a:pPr algn="ctr"/>
            <a:endParaRPr lang="ca-ES" sz="2400" dirty="0"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MOLT PERILLÓS A LES ZONES HUMIDES (Campanyes d’eradicació)</a:t>
            </a:r>
          </a:p>
        </p:txBody>
      </p:sp>
      <p:pic>
        <p:nvPicPr>
          <p:cNvPr id="14340" name="Picture 4" descr="http://www.riverdee.org.uk/FileLibrary/invasives/American_mink.jpg"/>
          <p:cNvPicPr>
            <a:picLocks noChangeAspect="1" noChangeArrowheads="1"/>
          </p:cNvPicPr>
          <p:nvPr/>
        </p:nvPicPr>
        <p:blipFill>
          <a:blip r:embed="rId3" cstate="print"/>
          <a:srcRect l="5769" t="2128" r="5779" b="10638"/>
          <a:stretch>
            <a:fillRect/>
          </a:stretch>
        </p:blipFill>
        <p:spPr bwMode="auto">
          <a:xfrm>
            <a:off x="5572132" y="1785926"/>
            <a:ext cx="3143272" cy="280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American Mink ar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290"/>
            <a:ext cx="2024807" cy="1500198"/>
          </a:xfrm>
          <a:prstGeom prst="rect">
            <a:avLst/>
          </a:prstGeom>
          <a:noFill/>
        </p:spPr>
      </p:pic>
      <p:pic>
        <p:nvPicPr>
          <p:cNvPr id="10" name="9 Imagen" descr="Cr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1771" y="413800"/>
            <a:ext cx="397901" cy="422912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5072066" y="1714488"/>
            <a:ext cx="3814543" cy="3000396"/>
            <a:chOff x="5072066" y="1928802"/>
            <a:chExt cx="3814543" cy="2916238"/>
          </a:xfrm>
        </p:grpSpPr>
        <p:pic>
          <p:nvPicPr>
            <p:cNvPr id="14" name="13 Imagen" descr="Mustela_lutreola-croppe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2066" y="1928802"/>
              <a:ext cx="3814543" cy="291623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5072066" y="1928802"/>
              <a:ext cx="3786214" cy="369332"/>
            </a:xfrm>
            <a:prstGeom prst="rect">
              <a:avLst/>
            </a:prstGeom>
            <a:gradFill>
              <a:gsLst>
                <a:gs pos="0">
                  <a:srgbClr val="00B050">
                    <a:alpha val="47000"/>
                  </a:srgbClr>
                </a:gs>
                <a:gs pos="50000">
                  <a:srgbClr val="92D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DESPLAÇA EL VISÓ EUROPEU</a:t>
              </a:r>
              <a:endParaRPr lang="ca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12" y="-27384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b="1" dirty="0">
                <a:solidFill>
                  <a:srgbClr val="008000"/>
                </a:solidFill>
                <a:latin typeface="+mn-lt"/>
              </a:rPr>
              <a:t>QUÈ PODEM FER NOSALTRES?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1672347"/>
            <a:ext cx="8136904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ca-ES" sz="24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Transmetre el què hem après a familiars  i amics per tal d’informar sobre la problemàtica de les espècies invasores aquàtiques.</a:t>
            </a:r>
          </a:p>
          <a:p>
            <a:pPr lvl="0" algn="just"/>
            <a:endParaRPr lang="ca-ES" sz="1050" b="1" dirty="0"/>
          </a:p>
          <a:p>
            <a:pPr lvl="0" algn="just"/>
            <a:endParaRPr lang="ca-ES" sz="105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Plantar espècies autòctones, mai plantes invasores.</a:t>
            </a:r>
          </a:p>
          <a:p>
            <a:pPr lvl="0" algn="just"/>
            <a:endParaRPr lang="es-ES" sz="1050" b="1" dirty="0"/>
          </a:p>
          <a:p>
            <a:pPr lvl="0" algn="just"/>
            <a:endParaRPr lang="es-ES" sz="1050" b="1" dirty="0"/>
          </a:p>
          <a:p>
            <a:pPr lvl="0" algn="just"/>
            <a:endParaRPr lang="es-ES" sz="105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Evitar la compra d’animals de companyia exòtics, i si ja els tenim no alliberar-los en cap cas al medi natural.</a:t>
            </a:r>
            <a:endParaRPr lang="es-ES" sz="2400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ES" sz="1050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ES" sz="105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Quan viatgem a països exòtics, tenir cura de netejar bé el calçat i la roba.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179512" y="122869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400" b="1" dirty="0"/>
              <a:t>Posar-ho difícil als invasors aplicant les mesures adients en cada cas. </a:t>
            </a:r>
          </a:p>
        </p:txBody>
      </p:sp>
      <p:pic>
        <p:nvPicPr>
          <p:cNvPr id="23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7" y="1996970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7" y="3284984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" y="4229218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6" y="5309338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lang="ca-ES" sz="6000" b="1" dirty="0">
                <a:solidFill>
                  <a:srgbClr val="008000"/>
                </a:solidFill>
                <a:latin typeface="+mn-lt"/>
              </a:rPr>
              <a:t>Endevina qui és l’intrús...</a:t>
            </a:r>
            <a:endParaRPr lang="es-ES" sz="6000" dirty="0">
              <a:latin typeface="+mn-lt"/>
            </a:endParaRPr>
          </a:p>
        </p:txBody>
      </p:sp>
      <p:pic>
        <p:nvPicPr>
          <p:cNvPr id="8194" name="Picture 2" descr="http://ichn.iec.cat/bages/z-humides/Imatges%20grans/jonc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6" y="980728"/>
            <a:ext cx="41829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loresherruzo.com/site/components/com_virtuemart/shop_image/product/Cortaderia_sello_4d893361b58d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6" y="3895628"/>
            <a:ext cx="41779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-23342" y="3751612"/>
            <a:ext cx="4614954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6" descr="http://1.bp.blogspot.com/_-kmKADU3-F8/SgzDwpiYRII/AAAAAAAAFHc/qD8Wu_0V68k/s400/Vall+de+Bell-lloc+014.jpg">
            <a:hlinkClick r:id="rId6"/>
            <a:extLst>
              <a:ext uri="{FF2B5EF4-FFF2-40B4-BE49-F238E27FC236}">
                <a16:creationId xmlns:a16="http://schemas.microsoft.com/office/drawing/2014/main" id="{2DD57605-43EB-4C86-923A-74B740F9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865476"/>
            <a:ext cx="4182905" cy="28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4bDCxTPj9wQ/UCfEntEINmI/AAAAAAAAFYY/D-s--0_WcKc/s1600/flor_de_cuchillo_carpobrotus_acinaciformis_mesembryanthemum_acinaciforme.jpg">
            <a:hlinkClick r:id="rId8"/>
            <a:extLst>
              <a:ext uri="{FF2B5EF4-FFF2-40B4-BE49-F238E27FC236}">
                <a16:creationId xmlns:a16="http://schemas.microsoft.com/office/drawing/2014/main" id="{02649EF6-A3C7-46F9-8D11-9BDAC59E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963608"/>
            <a:ext cx="41829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Elipse">
            <a:extLst>
              <a:ext uri="{FF2B5EF4-FFF2-40B4-BE49-F238E27FC236}">
                <a16:creationId xmlns:a16="http://schemas.microsoft.com/office/drawing/2014/main" id="{D340B126-2E7B-4874-B5EC-3DEFF9D5808B}"/>
              </a:ext>
            </a:extLst>
          </p:cNvPr>
          <p:cNvSpPr/>
          <p:nvPr/>
        </p:nvSpPr>
        <p:spPr>
          <a:xfrm>
            <a:off x="4644008" y="836712"/>
            <a:ext cx="4182905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8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North-American-bullfrog1.jpg">
            <a:extLst>
              <a:ext uri="{FF2B5EF4-FFF2-40B4-BE49-F238E27FC236}">
                <a16:creationId xmlns:a16="http://schemas.microsoft.com/office/drawing/2014/main" id="{51F6054C-149A-46E9-B9AF-44DFEAC3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3" y="3694044"/>
            <a:ext cx="4266536" cy="29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644008" y="3645024"/>
            <a:ext cx="4357718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Pelophylax perezi by-dpc.jpg">
            <a:extLst>
              <a:ext uri="{FF2B5EF4-FFF2-40B4-BE49-F238E27FC236}">
                <a16:creationId xmlns:a16="http://schemas.microsoft.com/office/drawing/2014/main" id="{92618D5E-F98F-4EA2-BBFB-32EE3658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4044"/>
            <a:ext cx="4464495" cy="29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461ABFB-C35B-451E-A6CF-7B6A9639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297" y="280546"/>
            <a:ext cx="4286422" cy="3148454"/>
          </a:xfrm>
          <a:prstGeom prst="rect">
            <a:avLst/>
          </a:prstGeom>
        </p:spPr>
      </p:pic>
      <p:pic>
        <p:nvPicPr>
          <p:cNvPr id="12" name="Picture 4" descr="http://www.petclic.es/sites/default/files/library/tortuga_de_florida-petclic-variedades_de_tortugas.jpg">
            <a:hlinkClick r:id="rId6"/>
            <a:extLst>
              <a:ext uri="{FF2B5EF4-FFF2-40B4-BE49-F238E27FC236}">
                <a16:creationId xmlns:a16="http://schemas.microsoft.com/office/drawing/2014/main" id="{A6C66836-2245-48AF-B306-0CE640E0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0" y="301850"/>
            <a:ext cx="4299833" cy="31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8 Elipse">
            <a:extLst>
              <a:ext uri="{FF2B5EF4-FFF2-40B4-BE49-F238E27FC236}">
                <a16:creationId xmlns:a16="http://schemas.microsoft.com/office/drawing/2014/main" id="{C2F8BB6C-9903-41A6-A36C-9118F8F7DF56}"/>
              </a:ext>
            </a:extLst>
          </p:cNvPr>
          <p:cNvSpPr/>
          <p:nvPr/>
        </p:nvSpPr>
        <p:spPr>
          <a:xfrm>
            <a:off x="0" y="357166"/>
            <a:ext cx="4614954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7058C9-75AF-405A-A84D-89F8BF72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98" y="148316"/>
            <a:ext cx="4185186" cy="34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Mustela_lutreola-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214842" cy="3222269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360040" y="357166"/>
            <a:ext cx="3851920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vison-american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643314"/>
            <a:ext cx="4214842" cy="2857520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4644008" y="3500438"/>
            <a:ext cx="4214842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Resultado de imagen para FARTET">
            <a:extLst>
              <a:ext uri="{FF2B5EF4-FFF2-40B4-BE49-F238E27FC236}">
                <a16:creationId xmlns:a16="http://schemas.microsoft.com/office/drawing/2014/main" id="{830E681E-F12C-4615-ACFC-5574D0E2F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8317"/>
          <a:stretch/>
        </p:blipFill>
        <p:spPr bwMode="auto">
          <a:xfrm>
            <a:off x="300252" y="3685062"/>
            <a:ext cx="4127732" cy="28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/>
          </a:bodyPr>
          <a:lstStyle/>
          <a:p>
            <a:r>
              <a:rPr lang="ca-ES" sz="4800" b="1" dirty="0">
                <a:solidFill>
                  <a:srgbClr val="008000"/>
                </a:solidFill>
                <a:latin typeface="+mn-lt"/>
              </a:rPr>
              <a:t>DEFINICIONS</a:t>
            </a:r>
          </a:p>
        </p:txBody>
      </p:sp>
      <p:pic>
        <p:nvPicPr>
          <p:cNvPr id="1033" name="Picture 9" descr="D:\Amanda\Desktop\BIOSFERA\ACTIVITATS EDUCATIVES\ACTIVITATS BIOSFERA\TALLERS\ESPÈCIES INVASORES\Sin título-198y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9061"/>
            <a:ext cx="3127061" cy="32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7" y="2869017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19042" y="3532563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 nativa o autòctona 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112645" y="5333146"/>
            <a:ext cx="32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exòtica o al·lòctona </a:t>
            </a:r>
          </a:p>
        </p:txBody>
      </p:sp>
      <p:pic>
        <p:nvPicPr>
          <p:cNvPr id="24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23" y="4076006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curvada hacia arriba"/>
          <p:cNvSpPr/>
          <p:nvPr/>
        </p:nvSpPr>
        <p:spPr>
          <a:xfrm rot="13184026">
            <a:off x="2495052" y="2802430"/>
            <a:ext cx="2317313" cy="8391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339752" y="946538"/>
            <a:ext cx="656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200" b="1" dirty="0">
                <a:solidFill>
                  <a:srgbClr val="C00000"/>
                </a:solidFill>
              </a:rPr>
              <a:t>Com apareix una espècie invasora?</a:t>
            </a:r>
          </a:p>
        </p:txBody>
      </p:sp>
      <p:sp>
        <p:nvSpPr>
          <p:cNvPr id="21" name="22 CuadroTexto"/>
          <p:cNvSpPr txBox="1"/>
          <p:nvPr/>
        </p:nvSpPr>
        <p:spPr>
          <a:xfrm>
            <a:off x="6502768" y="1955095"/>
            <a:ext cx="211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exòtica</a:t>
            </a:r>
          </a:p>
        </p:txBody>
      </p:sp>
      <p:sp>
        <p:nvSpPr>
          <p:cNvPr id="25" name="22 CuadroTexto"/>
          <p:cNvSpPr txBox="1"/>
          <p:nvPr/>
        </p:nvSpPr>
        <p:spPr>
          <a:xfrm>
            <a:off x="6420649" y="3153162"/>
            <a:ext cx="211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S’adapta al nou territori</a:t>
            </a:r>
          </a:p>
        </p:txBody>
      </p:sp>
      <p:sp>
        <p:nvSpPr>
          <p:cNvPr id="27" name="22 CuadroTexto"/>
          <p:cNvSpPr txBox="1"/>
          <p:nvPr/>
        </p:nvSpPr>
        <p:spPr>
          <a:xfrm>
            <a:off x="6372200" y="4419516"/>
            <a:ext cx="211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Es reprodueix molt</a:t>
            </a:r>
          </a:p>
        </p:txBody>
      </p:sp>
      <p:sp>
        <p:nvSpPr>
          <p:cNvPr id="28" name="22 CuadroTexto"/>
          <p:cNvSpPr txBox="1"/>
          <p:nvPr/>
        </p:nvSpPr>
        <p:spPr>
          <a:xfrm>
            <a:off x="6492657" y="5785229"/>
            <a:ext cx="211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invasora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17537" y="1916832"/>
            <a:ext cx="2111791" cy="55388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ángulo 28"/>
          <p:cNvSpPr/>
          <p:nvPr/>
        </p:nvSpPr>
        <p:spPr>
          <a:xfrm>
            <a:off x="6417536" y="3098750"/>
            <a:ext cx="2111791" cy="729033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ángulo 29"/>
          <p:cNvSpPr/>
          <p:nvPr/>
        </p:nvSpPr>
        <p:spPr>
          <a:xfrm>
            <a:off x="6395285" y="4431875"/>
            <a:ext cx="2111791" cy="725317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ángulo 30"/>
          <p:cNvSpPr/>
          <p:nvPr/>
        </p:nvSpPr>
        <p:spPr>
          <a:xfrm>
            <a:off x="6421327" y="5755438"/>
            <a:ext cx="2111791" cy="55388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Flecha abajo 31"/>
          <p:cNvSpPr/>
          <p:nvPr/>
        </p:nvSpPr>
        <p:spPr>
          <a:xfrm>
            <a:off x="7115709" y="2564904"/>
            <a:ext cx="624643" cy="432048"/>
          </a:xfrm>
          <a:prstGeom prst="downArrow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Flecha abajo 32"/>
          <p:cNvSpPr/>
          <p:nvPr/>
        </p:nvSpPr>
        <p:spPr>
          <a:xfrm>
            <a:off x="7115708" y="5229200"/>
            <a:ext cx="624643" cy="432048"/>
          </a:xfrm>
          <a:prstGeom prst="downArrow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Flecha abajo 33"/>
          <p:cNvSpPr/>
          <p:nvPr/>
        </p:nvSpPr>
        <p:spPr>
          <a:xfrm>
            <a:off x="7092280" y="3933056"/>
            <a:ext cx="624643" cy="432048"/>
          </a:xfrm>
          <a:prstGeom prst="downArrow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97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 animBg="1"/>
      <p:bldP spid="26" grpId="0"/>
      <p:bldP spid="21" grpId="0"/>
      <p:bldP spid="25" grpId="0"/>
      <p:bldP spid="27" grpId="0"/>
      <p:bldP spid="28" grpId="0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611560" y="21328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/>
              <a:t>El principal impacte ecològic és la pèrdua de biodiversitat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772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800" b="1" dirty="0">
                <a:solidFill>
                  <a:srgbClr val="008000"/>
                </a:solidFill>
                <a:latin typeface="+mn-lt"/>
              </a:rPr>
              <a:t>IMPACTES DE LES INVASIONS BIOLÒGIQUES</a:t>
            </a:r>
          </a:p>
        </p:txBody>
      </p:sp>
      <p:pic>
        <p:nvPicPr>
          <p:cNvPr id="9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65" y="3107633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53" y="2704668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2" y="3565135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385">
            <a:off x="1263277" y="3902730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2" y="4403415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13" y="4618539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4" y="4072901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98" y="3420616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34" y="2557595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425">
            <a:off x="4125891" y="3592455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08" y="3367913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51" y="4394069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68" y="4159950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34" y="3294122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45" y="5203126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79" y="4294125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7" y="5203127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42" y="4929309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 arriben les espècies exòtiques marines a les nostres aigües?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28728" y="1571612"/>
            <a:ext cx="600079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sz="2400" dirty="0"/>
              <a:t>NORMALMENT DE FORMA NO INTENCIONADA I ACCIDENTAL...</a:t>
            </a:r>
          </a:p>
        </p:txBody>
      </p:sp>
      <p:pic>
        <p:nvPicPr>
          <p:cNvPr id="4" name="3 Imagen" descr="Canal_de_Su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14620"/>
            <a:ext cx="255737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Panama_Canal_Gatun_Locks_ope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643182"/>
            <a:ext cx="1785950" cy="243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Kroonland_in_Panama_Canal,_1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000636"/>
            <a:ext cx="2598036" cy="168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USS_America_(CV-66)_in_the_Suez_canal_1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072074"/>
            <a:ext cx="2428860" cy="162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Aquacul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2714620"/>
            <a:ext cx="322276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aquaculture (1).jpg"/>
          <p:cNvPicPr>
            <a:picLocks noChangeAspect="1"/>
          </p:cNvPicPr>
          <p:nvPr/>
        </p:nvPicPr>
        <p:blipFill>
          <a:blip r:embed="rId7" cstate="print"/>
          <a:srcRect l="-166" t="24860" r="5170"/>
          <a:stretch>
            <a:fillRect/>
          </a:stretch>
        </p:blipFill>
        <p:spPr>
          <a:xfrm>
            <a:off x="6143636" y="5143512"/>
            <a:ext cx="279197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llast wa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5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928662" y="214290"/>
            <a:ext cx="2428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>
                <a:latin typeface="Arial Black" pitchFamily="34" charset="0"/>
              </a:rPr>
              <a:t>AIGÜES DE</a:t>
            </a:r>
          </a:p>
          <a:p>
            <a:pPr algn="ctr"/>
            <a:r>
              <a:rPr lang="ca-ES" sz="2800" dirty="0">
                <a:latin typeface="Arial Black" pitchFamily="34" charset="0"/>
              </a:rPr>
              <a:t> LLAST</a:t>
            </a:r>
          </a:p>
        </p:txBody>
      </p:sp>
      <p:pic>
        <p:nvPicPr>
          <p:cNvPr id="5" name="4 Marcador de contenido" descr="_44642683_boat_ballast_466i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4466745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ballast_water.jpg"/>
          <p:cNvPicPr>
            <a:picLocks noChangeAspect="1"/>
          </p:cNvPicPr>
          <p:nvPr/>
        </p:nvPicPr>
        <p:blipFill>
          <a:blip r:embed="rId4" cstate="print"/>
          <a:srcRect t="14063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4392488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ALGA CAULERPA</a:t>
            </a:r>
            <a:br>
              <a:rPr lang="ca-ES" sz="4000" dirty="0"/>
            </a:br>
            <a:r>
              <a:rPr lang="ca-ES" sz="4000" i="1" dirty="0"/>
              <a:t>Caulerpa racemosa</a:t>
            </a:r>
          </a:p>
        </p:txBody>
      </p:sp>
      <p:pic>
        <p:nvPicPr>
          <p:cNvPr id="6" name="5 Imagen" descr="caulerpa_racem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928934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11 Grupo"/>
          <p:cNvGrpSpPr/>
          <p:nvPr/>
        </p:nvGrpSpPr>
        <p:grpSpPr>
          <a:xfrm>
            <a:off x="6143636" y="1142984"/>
            <a:ext cx="3000364" cy="1933825"/>
            <a:chOff x="6143636" y="1142984"/>
            <a:chExt cx="3000364" cy="1933825"/>
          </a:xfrm>
        </p:grpSpPr>
        <p:pic>
          <p:nvPicPr>
            <p:cNvPr id="8" name="7 Imagen" descr="BlankMap-World-v2.png"/>
            <p:cNvPicPr>
              <a:picLocks noChangeAspect="1"/>
            </p:cNvPicPr>
            <p:nvPr/>
          </p:nvPicPr>
          <p:blipFill>
            <a:blip r:embed="rId3" cstate="print"/>
            <a:srcRect l="67188" t="51781"/>
            <a:stretch>
              <a:fillRect/>
            </a:stretch>
          </p:blipFill>
          <p:spPr>
            <a:xfrm>
              <a:off x="6143636" y="1142984"/>
              <a:ext cx="3000364" cy="1933825"/>
            </a:xfrm>
            <a:prstGeom prst="rect">
              <a:avLst/>
            </a:prstGeom>
          </p:spPr>
        </p:pic>
        <p:cxnSp>
          <p:nvCxnSpPr>
            <p:cNvPr id="9" name="8 Conector recto de flecha"/>
            <p:cNvCxnSpPr/>
            <p:nvPr/>
          </p:nvCxnSpPr>
          <p:spPr>
            <a:xfrm flipV="1">
              <a:off x="6572264" y="2285992"/>
              <a:ext cx="373058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3714744" y="142873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HA ENVAÏT EL MEDITERRÀNI PER: VAIXELLS I COMERÇ D’ORGANISMES PER AQUARIS.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381375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16 Conector recto de flecha"/>
          <p:cNvCxnSpPr/>
          <p:nvPr/>
        </p:nvCxnSpPr>
        <p:spPr>
          <a:xfrm>
            <a:off x="2571736" y="4714884"/>
            <a:ext cx="1643074" cy="1357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4607719" y="4750603"/>
            <a:ext cx="1571636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357686" y="6000768"/>
            <a:ext cx="3643338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dirty="0"/>
              <a:t>QUALSEVOL TROSSET TRENCAT DE L’ALGA EN POT FER UNA DE NOVA!!!</a:t>
            </a:r>
          </a:p>
        </p:txBody>
      </p:sp>
      <p:pic>
        <p:nvPicPr>
          <p:cNvPr id="14" name="13 Imagen" descr="Cr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60648"/>
            <a:ext cx="397901" cy="422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ulerpa racem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7269" y="3071810"/>
            <a:ext cx="5196731" cy="3786190"/>
          </a:xfrm>
          <a:prstGeom prst="rect">
            <a:avLst/>
          </a:prstGeom>
        </p:spPr>
      </p:pic>
      <p:pic>
        <p:nvPicPr>
          <p:cNvPr id="6" name="5 Imagen" descr="Posidona oceanica Manu Sanfel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857751" cy="3100693"/>
          </a:xfrm>
          <a:prstGeom prst="rect">
            <a:avLst/>
          </a:prstGeom>
        </p:spPr>
      </p:pic>
      <p:pic>
        <p:nvPicPr>
          <p:cNvPr id="7" name="6 Imagen" descr="Cystoseira mediterranea.jpg"/>
          <p:cNvPicPr>
            <a:picLocks noChangeAspect="1"/>
          </p:cNvPicPr>
          <p:nvPr/>
        </p:nvPicPr>
        <p:blipFill>
          <a:blip r:embed="rId4" cstate="print"/>
          <a:srcRect l="14971" t="18787" r="18750" b="9820"/>
          <a:stretch>
            <a:fillRect/>
          </a:stretch>
        </p:blipFill>
        <p:spPr>
          <a:xfrm>
            <a:off x="4857752" y="0"/>
            <a:ext cx="4286248" cy="3071810"/>
          </a:xfrm>
          <a:prstGeom prst="rect">
            <a:avLst/>
          </a:prstGeom>
          <a:ln w="38100"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4101528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CuadroTexto"/>
          <p:cNvSpPr txBox="1"/>
          <p:nvPr/>
        </p:nvSpPr>
        <p:spPr>
          <a:xfrm>
            <a:off x="4000496" y="2357431"/>
            <a:ext cx="514350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sz="2400" dirty="0"/>
              <a:t>AFECTA GREUMENT ELS NOSTRES FONS SUBMARINS AUTÒCTONS!!!!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6429388" y="3286124"/>
            <a:ext cx="285752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CuadroTexto"/>
          <p:cNvSpPr txBox="1"/>
          <p:nvPr/>
        </p:nvSpPr>
        <p:spPr>
          <a:xfrm>
            <a:off x="5286380" y="6215082"/>
            <a:ext cx="307183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F0000"/>
                </a:solidFill>
              </a:rPr>
              <a:t>ÉS MOLT DIFÍCIL ERADICAR-LA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161311"/>
            <a:ext cx="5400600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  CRANC BLAU AMERICÀ</a:t>
            </a:r>
            <a:br>
              <a:rPr lang="ca-ES" sz="4000" dirty="0"/>
            </a:br>
            <a:r>
              <a:rPr lang="ca-ES" i="1" dirty="0" err="1"/>
              <a:t>Callinectes</a:t>
            </a:r>
            <a:r>
              <a:rPr lang="ca-ES" i="1" dirty="0"/>
              <a:t> </a:t>
            </a:r>
            <a:r>
              <a:rPr lang="ca-ES" i="1" dirty="0" err="1"/>
              <a:t>sapidus</a:t>
            </a:r>
            <a:endParaRPr lang="ca-ES" sz="40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66299" y="1515977"/>
            <a:ext cx="5400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900" dirty="0"/>
              <a:t>Pot arribar a pesar fins a 1 kg. </a:t>
            </a:r>
          </a:p>
          <a:p>
            <a:endParaRPr lang="ca-ES" sz="1900" dirty="0"/>
          </a:p>
          <a:p>
            <a:r>
              <a:rPr lang="ca-ES" sz="1900" dirty="0"/>
              <a:t>Una femella pot posar de 700.000 a 2 milions d'ous.</a:t>
            </a:r>
            <a:endParaRPr lang="ca-ES" sz="1900" dirty="0">
              <a:ea typeface="Arial Unicode MS" pitchFamily="34" charset="-128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856" y="5284365"/>
            <a:ext cx="5724128" cy="138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sz="2100" dirty="0"/>
              <a:t>Són uns depredadors actius i voraços. El cranc blau ja ha envaït el Delta de l’Ebre i el Delta del Llobregat, on ha minvat els cultius i les pesqueries de mol·luscs bivalves. </a:t>
            </a:r>
            <a:endParaRPr lang="es-ES" sz="2100" dirty="0"/>
          </a:p>
        </p:txBody>
      </p:sp>
      <p:pic>
        <p:nvPicPr>
          <p:cNvPr id="14" name="13 Imagen" descr="Cr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899" y="233319"/>
            <a:ext cx="397901" cy="422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DD1CDE-E32A-4211-A24F-397751BB8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456384" cy="3055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ED7750-3012-4082-8547-12567E5AE6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17713" b="8698"/>
          <a:stretch/>
        </p:blipFill>
        <p:spPr>
          <a:xfrm>
            <a:off x="4283968" y="2697472"/>
            <a:ext cx="2592288" cy="23877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585CEF8-0756-4603-8703-AB7E3B0EC1E7}"/>
              </a:ext>
            </a:extLst>
          </p:cNvPr>
          <p:cNvSpPr txBox="1"/>
          <p:nvPr/>
        </p:nvSpPr>
        <p:spPr>
          <a:xfrm>
            <a:off x="6996743" y="2878485"/>
            <a:ext cx="20032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900" dirty="0"/>
              <a:t>Té un alt valor gastronòmic i s’usa com a ingredient exquisit en l’arròs de marisc. </a:t>
            </a:r>
            <a:endParaRPr lang="ca-ES" dirty="0"/>
          </a:p>
        </p:txBody>
      </p:sp>
      <p:pic>
        <p:nvPicPr>
          <p:cNvPr id="1026" name="Picture 2" descr="Resultado de imagen para canals del delta ebre">
            <a:extLst>
              <a:ext uri="{FF2B5EF4-FFF2-40B4-BE49-F238E27FC236}">
                <a16:creationId xmlns:a16="http://schemas.microsoft.com/office/drawing/2014/main" id="{BD23C2CF-B182-41D2-9795-3C6F0DDF6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4"/>
          <a:stretch/>
        </p:blipFill>
        <p:spPr bwMode="auto">
          <a:xfrm>
            <a:off x="576265" y="4725144"/>
            <a:ext cx="2327786" cy="19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40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911</Words>
  <Application>Microsoft Office PowerPoint</Application>
  <PresentationFormat>Presentación en pantalla (4:3)</PresentationFormat>
  <Paragraphs>141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Aharoni</vt:lpstr>
      <vt:lpstr>Arial</vt:lpstr>
      <vt:lpstr>Arial Black</vt:lpstr>
      <vt:lpstr>Arial Unicode MS</vt:lpstr>
      <vt:lpstr>Calibri</vt:lpstr>
      <vt:lpstr>Tema de Office</vt:lpstr>
      <vt:lpstr>LES ESPÈCIES EXÒTIQUES INVASORES EN ELS ECOSISTEMES NATURALS I LA BIODIVERSITAT</vt:lpstr>
      <vt:lpstr>OBJECTIUS  Projecte PADRILLOB</vt:lpstr>
      <vt:lpstr>DEFINICIONS</vt:lpstr>
      <vt:lpstr>Presentación de PowerPoint</vt:lpstr>
      <vt:lpstr>Com arriben les espècies exòtiques marines a les nostres aigües?</vt:lpstr>
      <vt:lpstr>Presentación de PowerPoint</vt:lpstr>
      <vt:lpstr>ALGA CAULERPA Caulerpa racemosa</vt:lpstr>
      <vt:lpstr>Presentación de PowerPoint</vt:lpstr>
      <vt:lpstr>  CRANC BLAU AMERICÀ Callinectes sapidus</vt:lpstr>
      <vt:lpstr>L’autòcton</vt:lpstr>
      <vt:lpstr>CANYA Arundo donax</vt:lpstr>
      <vt:lpstr>UNGLA DE GAT O BÀLSAM Carpobrotus spp.</vt:lpstr>
      <vt:lpstr>MOSQUIT TIGRE Aedes albopictus</vt:lpstr>
      <vt:lpstr>L’autòcton</vt:lpstr>
      <vt:lpstr>CARGOL POMA  Pomacea insularum </vt:lpstr>
      <vt:lpstr>AMFIBIS I RÈPTILS AUTÒCTONS</vt:lpstr>
      <vt:lpstr>GRANOTA TORO Rana cateasbaiana</vt:lpstr>
      <vt:lpstr>TORTUGA DE TIMPÀ ROIG Trachemys scripta elegans</vt:lpstr>
      <vt:lpstr>PEIXOS I MAMIFERS AUTÒCTONS</vt:lpstr>
      <vt:lpstr>EL SILUR Silurus glanis</vt:lpstr>
      <vt:lpstr>VISÓ AMERICÀ Neovison vison</vt:lpstr>
      <vt:lpstr>Presentación de PowerPoint</vt:lpstr>
      <vt:lpstr>Endevina qui és l’intrús...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ESPÈCIES EXÒTIQUES INVASORES AQUÀTIQUES</dc:title>
  <dc:creator>Edu</dc:creator>
  <cp:lastModifiedBy>Usuario</cp:lastModifiedBy>
  <cp:revision>256</cp:revision>
  <dcterms:created xsi:type="dcterms:W3CDTF">2015-03-20T21:22:28Z</dcterms:created>
  <dcterms:modified xsi:type="dcterms:W3CDTF">2020-09-02T10:20:14Z</dcterms:modified>
</cp:coreProperties>
</file>